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67" r:id="rId4"/>
    <p:sldId id="270" r:id="rId5"/>
    <p:sldId id="265" r:id="rId6"/>
    <p:sldId id="269" r:id="rId7"/>
    <p:sldId id="266" r:id="rId8"/>
    <p:sldId id="290" r:id="rId9"/>
    <p:sldId id="271" r:id="rId10"/>
    <p:sldId id="272" r:id="rId11"/>
    <p:sldId id="274" r:id="rId12"/>
    <p:sldId id="293" r:id="rId13"/>
    <p:sldId id="273" r:id="rId14"/>
    <p:sldId id="268" r:id="rId15"/>
    <p:sldId id="275" r:id="rId16"/>
    <p:sldId id="276" r:id="rId17"/>
    <p:sldId id="29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5E8F8B-3FF4-4B2A-B68F-4693A37F4331}" v="48" dt="2020-09-12T20:54:00.34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1" autoAdjust="0"/>
    <p:restoredTop sz="94660"/>
  </p:normalViewPr>
  <p:slideViewPr>
    <p:cSldViewPr snapToGrid="0">
      <p:cViewPr varScale="1">
        <p:scale>
          <a:sx n="84" d="100"/>
          <a:sy n="84" d="100"/>
        </p:scale>
        <p:origin x="552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5/17/2023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odeling" TargetMode="External"/><Relationship Id="rId2" Type="http://schemas.openxmlformats.org/officeDocument/2006/relationships/hyperlink" Target="https://www.tutorialspoint.com/dbms/dbms_data_model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utorialspoint.com/dbms/er_model_basic_concepts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dbms/er_model_basic_concepts.htm" TargetMode="External"/><Relationship Id="rId2" Type="http://schemas.openxmlformats.org/officeDocument/2006/relationships/hyperlink" Target="https://martinfowler.com/bliki/MultiplicityNotCardinality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mazon.com/gp/product/020130998X/ref=as_li_tl?ie=UTF8&amp;camp=1789&amp;creative=9325&amp;creativeASIN=020130998X&amp;linkCode=as2&amp;tag=martinfowlerc-2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ef/core/modeling/keys?tabs=data-annotations" TargetMode="External"/><Relationship Id="rId2" Type="http://schemas.openxmlformats.org/officeDocument/2006/relationships/hyperlink" Target="https://www.tutorialspoint.com/dbms/er_model_basic_concept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en.wikipedia.org/wiki/Relational_database#RDBM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3.gif"/><Relationship Id="rId4" Type="http://schemas.openxmlformats.org/officeDocument/2006/relationships/image" Target="../media/image14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relational_data_model.htm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database_normalization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sql/relational-databases/databases/databases?view=sql-server-ver15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relational_data_model.ht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dbms/dbms_overview.htm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sql/relational-databases/databases/databases?view=sql-server-ver1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s://www.tutorialspoint.com/dbms/dbms_overview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odeling" TargetMode="External"/><Relationship Id="rId2" Type="http://schemas.openxmlformats.org/officeDocument/2006/relationships/hyperlink" Target="https://www.tutorialspoint.com/dbms/dbms_data_schema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odeling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tutorialspoint.com/dbms/dbms_data_schemas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ata_modeling" TargetMode="External"/><Relationship Id="rId2" Type="http://schemas.openxmlformats.org/officeDocument/2006/relationships/hyperlink" Target="https://www.tutorialspoint.com/dbms/dbms_data_model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96762"/>
            <a:ext cx="6253317" cy="4402162"/>
          </a:xfrm>
        </p:spPr>
        <p:txBody>
          <a:bodyPr>
            <a:noAutofit/>
          </a:bodyPr>
          <a:lstStyle/>
          <a:p>
            <a:r>
              <a:rPr lang="en-US" sz="6000" dirty="0"/>
              <a:t>Relational Db Structure /</a:t>
            </a:r>
            <a:br>
              <a:rPr lang="en-US" sz="6000" dirty="0"/>
            </a:br>
            <a:r>
              <a:rPr lang="en-US" sz="6000" dirty="0"/>
              <a:t>Anomalies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.NET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2FA-5DCB-466C-B4E4-18DDFA13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6089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Entity-Relationship Models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https://www.tutorialspoint.com/dbms/dbms_data_models.htm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https://en.wikipedia.org/wiki/Data_modeling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58D6-8818-48D0-A10C-1FA162FA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7415" y="1919370"/>
            <a:ext cx="9804280" cy="4466334"/>
          </a:xfrm>
        </p:spPr>
        <p:txBody>
          <a:bodyPr>
            <a:normAutofit/>
          </a:bodyPr>
          <a:lstStyle/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 − a real-world thing having properties called </a:t>
            </a:r>
            <a:r>
              <a:rPr lang="en-US" sz="2400" b="1" dirty="0">
                <a:solidFill>
                  <a:schemeClr val="tx1"/>
                </a:solidFill>
              </a:rPr>
              <a:t>attributes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 - the details about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/>
                </a:solidFill>
              </a:rPr>
              <a:t>Relationship</a:t>
            </a:r>
            <a:r>
              <a:rPr lang="en-US" sz="2400" dirty="0">
                <a:solidFill>
                  <a:schemeClr val="tx1"/>
                </a:solidFill>
              </a:rPr>
              <a:t> − The logical association between entities. Relationships are mapped with entities in 3 ways.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“Mapping cardinalities” defines the number of associations between two entities.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Mapping cardinalities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one to one (1-1)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one to many (1-N, N-1)</a:t>
            </a:r>
          </a:p>
          <a:p>
            <a:pPr lvl="2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i="1" dirty="0">
                <a:solidFill>
                  <a:schemeClr val="tx1"/>
                </a:solidFill>
              </a:rPr>
              <a:t>many to many (N-N)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2DFB-226B-4D4E-8383-FD46E2098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4320" y="3989618"/>
            <a:ext cx="6380056" cy="205493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269649-2B85-4122-BC43-44455990382B}"/>
              </a:ext>
            </a:extLst>
          </p:cNvPr>
          <p:cNvSpPr txBox="1"/>
          <p:nvPr/>
        </p:nvSpPr>
        <p:spPr>
          <a:xfrm>
            <a:off x="4868276" y="4227940"/>
            <a:ext cx="965774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Address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17748-A309-40FE-BA92-6412AFEE3E3B}"/>
              </a:ext>
            </a:extLst>
          </p:cNvPr>
          <p:cNvSpPr txBox="1"/>
          <p:nvPr/>
        </p:nvSpPr>
        <p:spPr>
          <a:xfrm>
            <a:off x="9503293" y="4167707"/>
            <a:ext cx="106634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Principal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84BBD1-CBA8-4971-8556-EF01BD9B38CE}"/>
              </a:ext>
            </a:extLst>
          </p:cNvPr>
          <p:cNvSpPr txBox="1"/>
          <p:nvPr/>
        </p:nvSpPr>
        <p:spPr>
          <a:xfrm>
            <a:off x="8905378" y="5005821"/>
            <a:ext cx="87337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School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AC6F9-0902-4F52-82F5-50DAA203E590}"/>
              </a:ext>
            </a:extLst>
          </p:cNvPr>
          <p:cNvSpPr txBox="1"/>
          <p:nvPr/>
        </p:nvSpPr>
        <p:spPr>
          <a:xfrm>
            <a:off x="7310371" y="5050240"/>
            <a:ext cx="973264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attends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F3F4C-6172-4B6D-977A-DD82D7333351}"/>
              </a:ext>
            </a:extLst>
          </p:cNvPr>
          <p:cNvSpPr txBox="1"/>
          <p:nvPr/>
        </p:nvSpPr>
        <p:spPr>
          <a:xfrm>
            <a:off x="5595886" y="5062219"/>
            <a:ext cx="109274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Students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5D1539-D350-40DA-8785-B94A3D57F062}"/>
              </a:ext>
            </a:extLst>
          </p:cNvPr>
          <p:cNvSpPr txBox="1"/>
          <p:nvPr/>
        </p:nvSpPr>
        <p:spPr>
          <a:xfrm>
            <a:off x="7993448" y="4187464"/>
            <a:ext cx="1093355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Teachers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7466A6-6E72-49A1-B7F5-0EB24A631B56}"/>
              </a:ext>
            </a:extLst>
          </p:cNvPr>
          <p:cNvSpPr txBox="1"/>
          <p:nvPr/>
        </p:nvSpPr>
        <p:spPr>
          <a:xfrm>
            <a:off x="6355860" y="4226409"/>
            <a:ext cx="873372" cy="369332"/>
          </a:xfrm>
          <a:prstGeom prst="rect">
            <a:avLst/>
          </a:prstGeom>
          <a:solidFill>
            <a:schemeClr val="accent2"/>
          </a:solidFill>
          <a:ln w="25400">
            <a:noFill/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Sports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FD05AF-8399-4F15-A8C5-C2CA088D6724}"/>
              </a:ext>
            </a:extLst>
          </p:cNvPr>
          <p:cNvSpPr txBox="1"/>
          <p:nvPr/>
        </p:nvSpPr>
        <p:spPr>
          <a:xfrm>
            <a:off x="4543167" y="5914764"/>
            <a:ext cx="4578784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this </a:t>
            </a:r>
            <a:r>
              <a:rPr lang="en-US" b="1" i="1" dirty="0"/>
              <a:t>ER Model </a:t>
            </a:r>
            <a:r>
              <a:rPr lang="en-US" dirty="0"/>
              <a:t>be more </a:t>
            </a:r>
            <a:r>
              <a:rPr lang="en-US" b="1" i="1" dirty="0"/>
              <a:t>normalized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05585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CC80C-E327-4584-ABC8-F31CD6180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673806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 – Relationships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https://www.tutorialspoint.com/dbms/er_model_basic_concepts.htm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63D1F9A-0038-4418-8A37-97DDD9ED15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229136"/>
              </p:ext>
            </p:extLst>
          </p:nvPr>
        </p:nvGraphicFramePr>
        <p:xfrm>
          <a:off x="1118949" y="2019748"/>
          <a:ext cx="100584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62656">
                  <a:extLst>
                    <a:ext uri="{9D8B030D-6E8A-4147-A177-3AD203B41FA5}">
                      <a16:colId xmlns:a16="http://schemas.microsoft.com/office/drawing/2014/main" val="2743029114"/>
                    </a:ext>
                  </a:extLst>
                </a:gridCol>
                <a:gridCol w="4178808">
                  <a:extLst>
                    <a:ext uri="{9D8B030D-6E8A-4147-A177-3AD203B41FA5}">
                      <a16:colId xmlns:a16="http://schemas.microsoft.com/office/drawing/2014/main" val="159726333"/>
                    </a:ext>
                  </a:extLst>
                </a:gridCol>
                <a:gridCol w="2916936">
                  <a:extLst>
                    <a:ext uri="{9D8B030D-6E8A-4147-A177-3AD203B41FA5}">
                      <a16:colId xmlns:a16="http://schemas.microsoft.com/office/drawing/2014/main" val="3934628585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Multiplicity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145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One-to-one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One-to-many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u="sng" dirty="0">
                          <a:solidFill>
                            <a:schemeClr val="tx1"/>
                          </a:solidFill>
                        </a:rPr>
                        <a:t>Many-to-many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70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A can be associated with at most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 and vice versa.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A can be associated with more than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entities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of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B. However, an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set B can be associated with at most one other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A can be associated with more than one </a:t>
                      </a:r>
                      <a:r>
                        <a:rPr lang="en-US" b="1" i="1" dirty="0">
                          <a:solidFill>
                            <a:schemeClr val="tx1"/>
                          </a:solidFill>
                        </a:rPr>
                        <a:t>entity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from B and vice versa. Use a Cross-Reference Table.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888322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21487BA-0956-4FA1-AC54-E0A80E173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50" y="4549132"/>
            <a:ext cx="2955168" cy="2013616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86C49-FE7E-40D5-9C09-8A114DE1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529" y="4549130"/>
            <a:ext cx="2826510" cy="201361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CAE9E6-BE28-4C01-B18D-E289E0E07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44" y="4549130"/>
            <a:ext cx="2853136" cy="198452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1949662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ED19-5CD8-AA20-0A9E-6BC5BA71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Cardinality vs Multiplicity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  <a:hlinkClick r:id="rId2"/>
              </a:rPr>
              <a:t>https://martinfowler.com/bliki/MultiplicityNotCardinality.html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https://www.tutorialspoint.com/dbms/er_model_basic_concepts.htm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25C58-B684-96DB-DC83-63846895C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algn="l" fontAlgn="base"/>
            <a:r>
              <a:rPr lang="en-US" b="0" i="0" dirty="0">
                <a:solidFill>
                  <a:srgbClr val="303633"/>
                </a:solidFill>
                <a:effectLst/>
                <a:latin typeface="Lora" pitchFamily="2" charset="0"/>
              </a:rPr>
              <a:t>When data modeling methods talk about relationships, they use the term </a:t>
            </a:r>
            <a:r>
              <a:rPr lang="en-US" b="1" i="1" dirty="0">
                <a:solidFill>
                  <a:srgbClr val="303633"/>
                </a:solidFill>
                <a:effectLst/>
                <a:latin typeface="Lora" pitchFamily="2" charset="0"/>
              </a:rPr>
              <a:t>cardinality</a:t>
            </a:r>
            <a:r>
              <a:rPr lang="en-US" b="0" i="0" dirty="0">
                <a:solidFill>
                  <a:srgbClr val="303633"/>
                </a:solidFill>
                <a:effectLst/>
                <a:latin typeface="Lora" pitchFamily="2" charset="0"/>
              </a:rPr>
              <a:t> to indicate how many entities may be linked together. </a:t>
            </a:r>
            <a:r>
              <a:rPr lang="en-US" dirty="0">
                <a:solidFill>
                  <a:srgbClr val="303633"/>
                </a:solidFill>
                <a:latin typeface="Lora" pitchFamily="2" charset="0"/>
              </a:rPr>
              <a:t>Y</a:t>
            </a:r>
            <a:r>
              <a:rPr lang="en-US" b="0" i="0" dirty="0">
                <a:solidFill>
                  <a:srgbClr val="303633"/>
                </a:solidFill>
                <a:effectLst/>
                <a:latin typeface="Lora" pitchFamily="2" charset="0"/>
              </a:rPr>
              <a:t>ou might have a relationship between order and customer and say that the cardinality of the relationship is one-to-many. Or you might hear that the cardinality of customers for an order is 0-to-many.</a:t>
            </a:r>
          </a:p>
          <a:p>
            <a:pPr algn="l" fontAlgn="base"/>
            <a:r>
              <a:rPr lang="en-US" b="0" i="0" dirty="0">
                <a:solidFill>
                  <a:srgbClr val="303633"/>
                </a:solidFill>
                <a:effectLst/>
                <a:latin typeface="Lora" pitchFamily="2" charset="0"/>
              </a:rPr>
              <a:t>UML avoids the term cardinality preferring to use </a:t>
            </a:r>
            <a:r>
              <a:rPr lang="en-US" b="0" i="1" dirty="0">
                <a:solidFill>
                  <a:srgbClr val="303633"/>
                </a:solidFill>
                <a:effectLst/>
                <a:latin typeface="Lora" pitchFamily="2" charset="0"/>
              </a:rPr>
              <a:t>multiplicity</a:t>
            </a:r>
            <a:r>
              <a:rPr lang="en-US" b="0" i="0" dirty="0">
                <a:solidFill>
                  <a:srgbClr val="303633"/>
                </a:solidFill>
                <a:effectLst/>
                <a:latin typeface="Lora" pitchFamily="2" charset="0"/>
              </a:rPr>
              <a:t>. Often people with a data modeling background are surprised at this since cardinality has been so widely used in data modeling circles.</a:t>
            </a:r>
          </a:p>
          <a:p>
            <a:pPr algn="l" fontAlgn="base"/>
            <a:r>
              <a:rPr lang="en-US" b="0" i="0" dirty="0">
                <a:solidFill>
                  <a:srgbClr val="303633"/>
                </a:solidFill>
                <a:effectLst/>
                <a:latin typeface="Lora" pitchFamily="2" charset="0"/>
              </a:rPr>
              <a:t>The reason for the change is that the dictionary definition of cardinality is </a:t>
            </a:r>
            <a:r>
              <a:rPr lang="en-US" b="0" i="1" dirty="0">
                <a:solidFill>
                  <a:srgbClr val="303633"/>
                </a:solidFill>
                <a:effectLst/>
                <a:latin typeface="Lora" pitchFamily="2" charset="0"/>
              </a:rPr>
              <a:t>"the number of elements in a particular set or other grouping"</a:t>
            </a:r>
            <a:r>
              <a:rPr lang="en-US" b="0" i="0" dirty="0">
                <a:solidFill>
                  <a:srgbClr val="303633"/>
                </a:solidFill>
                <a:effectLst/>
                <a:latin typeface="Lora" pitchFamily="2" charset="0"/>
              </a:rPr>
              <a:t> (OED). According to this the data modeling usage is actually wrong. In the excellent </a:t>
            </a:r>
            <a:r>
              <a:rPr lang="en-US" b="0" i="0" u="none" strike="noStrike" dirty="0">
                <a:solidFill>
                  <a:srgbClr val="303633"/>
                </a:solidFill>
                <a:effectLst/>
                <a:latin typeface="Lora" pitchFamily="2" charset="0"/>
                <a:hlinkClick r:id="rId4"/>
              </a:rPr>
              <a:t>UML Reference Manual</a:t>
            </a:r>
            <a:r>
              <a:rPr lang="en-US" b="0" i="0" dirty="0">
                <a:solidFill>
                  <a:srgbClr val="303633"/>
                </a:solidFill>
                <a:effectLst/>
                <a:latin typeface="Lora" pitchFamily="2" charset="0"/>
              </a:rPr>
              <a:t>, Rumbaugh defines multiplicity as "A specification of the range of allowable cardinality values - the size - that a set may assume". The UML uses multiplicity in various places, for a property (association or attribute) and also to show the multiplicity of parts in a composite structure. It's formally defined as a lower and upper bound. An association (the UML equivalent to a relationship in data modeling circles) has a multiplicity for each direction.</a:t>
            </a:r>
          </a:p>
        </p:txBody>
      </p:sp>
    </p:spTree>
    <p:extLst>
      <p:ext uri="{BB962C8B-B14F-4D97-AF65-F5344CB8AC3E}">
        <p14:creationId xmlns:p14="http://schemas.microsoft.com/office/powerpoint/2010/main" val="130856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87B56-1E01-40B6-9333-AC8D7B2E5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286603"/>
            <a:ext cx="9936480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Primary and Candidate Keys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600" dirty="0">
                <a:hlinkClick r:id="rId2"/>
              </a:rPr>
              <a:t>https://www.tutorialspoint.com/dbms/er_model_basic_concepts.htm</a:t>
            </a:r>
            <a:br>
              <a:rPr lang="en-US" sz="1600" dirty="0"/>
            </a:br>
            <a:r>
              <a:rPr lang="en-US" sz="1600" dirty="0">
                <a:hlinkClick r:id="rId3"/>
              </a:rPr>
              <a:t>https://docs.microsoft.com/en-us/ef/core/modeling/keys?tabs=data-annotations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85EEC-FA31-4976-95AC-C577F2BDD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112" y="1927952"/>
            <a:ext cx="3780653" cy="4472848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Candidate Key </a:t>
            </a:r>
            <a:r>
              <a:rPr lang="en-US" sz="2400" dirty="0">
                <a:solidFill>
                  <a:schemeClr val="tx1"/>
                </a:solidFill>
              </a:rPr>
              <a:t>− An </a:t>
            </a:r>
            <a:r>
              <a:rPr lang="en-US" sz="2400" b="1" i="1" dirty="0">
                <a:solidFill>
                  <a:schemeClr val="tx1"/>
                </a:solidFill>
              </a:rPr>
              <a:t>attribute</a:t>
            </a:r>
            <a:r>
              <a:rPr lang="en-US" sz="2400" dirty="0">
                <a:solidFill>
                  <a:schemeClr val="tx1"/>
                </a:solidFill>
              </a:rPr>
              <a:t> of an entity. An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set may have more than one </a:t>
            </a:r>
            <a:r>
              <a:rPr lang="en-US" sz="2400" b="1" i="1" dirty="0">
                <a:solidFill>
                  <a:schemeClr val="tx1"/>
                </a:solidFill>
              </a:rPr>
              <a:t>candidate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− A </a:t>
            </a:r>
            <a:r>
              <a:rPr lang="en-US" sz="2400" b="1" i="1" dirty="0">
                <a:solidFill>
                  <a:schemeClr val="tx1"/>
                </a:solidFill>
              </a:rPr>
              <a:t>Candidate Key </a:t>
            </a:r>
            <a:r>
              <a:rPr lang="en-US" sz="2400" dirty="0">
                <a:solidFill>
                  <a:schemeClr val="tx1"/>
                </a:solidFill>
              </a:rPr>
              <a:t>chosen to uniquely identify the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set(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).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Foreign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– The </a:t>
            </a:r>
            <a:r>
              <a:rPr lang="en-US" sz="2400" b="1" i="1" dirty="0">
                <a:solidFill>
                  <a:schemeClr val="tx1"/>
                </a:solidFill>
              </a:rPr>
              <a:t>Primary Key </a:t>
            </a:r>
            <a:r>
              <a:rPr lang="en-US" sz="2400" dirty="0">
                <a:solidFill>
                  <a:schemeClr val="tx1"/>
                </a:solidFill>
              </a:rPr>
              <a:t>of another table. Used to represent to other entity.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5B4979-404D-42BF-BFB7-EDC2660BE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5898" y="2100778"/>
            <a:ext cx="6081311" cy="456098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B11ABC-A357-4D42-A250-A04D926D6C4A}"/>
              </a:ext>
            </a:extLst>
          </p:cNvPr>
          <p:cNvSpPr/>
          <p:nvPr/>
        </p:nvSpPr>
        <p:spPr>
          <a:xfrm>
            <a:off x="6655179" y="2456761"/>
            <a:ext cx="694063" cy="3835668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298B48-3850-4D4B-8F8A-C1692A690879}"/>
              </a:ext>
            </a:extLst>
          </p:cNvPr>
          <p:cNvSpPr txBox="1"/>
          <p:nvPr/>
        </p:nvSpPr>
        <p:spPr>
          <a:xfrm>
            <a:off x="6262244" y="6292429"/>
            <a:ext cx="1505212" cy="369332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4B8C2-A3E8-438A-86B9-2343098B18B1}"/>
              </a:ext>
            </a:extLst>
          </p:cNvPr>
          <p:cNvCxnSpPr/>
          <p:nvPr/>
        </p:nvCxnSpPr>
        <p:spPr>
          <a:xfrm flipV="1">
            <a:off x="7040770" y="5805889"/>
            <a:ext cx="0" cy="4516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E45359E-DB83-47E0-8797-3853E317989A}"/>
              </a:ext>
            </a:extLst>
          </p:cNvPr>
          <p:cNvSpPr/>
          <p:nvPr/>
        </p:nvSpPr>
        <p:spPr>
          <a:xfrm>
            <a:off x="5040630" y="2842352"/>
            <a:ext cx="6516062" cy="58664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BD764F-B161-4D09-A2A1-A7A998AB42DE}"/>
              </a:ext>
            </a:extLst>
          </p:cNvPr>
          <p:cNvSpPr txBox="1"/>
          <p:nvPr/>
        </p:nvSpPr>
        <p:spPr>
          <a:xfrm>
            <a:off x="5040630" y="2842352"/>
            <a:ext cx="1681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Tuple makes up an entity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B14BD6-826F-47E3-8936-8FF8D8E55ABE}"/>
              </a:ext>
            </a:extLst>
          </p:cNvPr>
          <p:cNvSpPr txBox="1"/>
          <p:nvPr/>
        </p:nvSpPr>
        <p:spPr>
          <a:xfrm>
            <a:off x="8292864" y="6292429"/>
            <a:ext cx="2926818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Attributes / Candidate Keys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A9087FF-8FF6-4ADC-A50D-8B4E13FCEE04}"/>
              </a:ext>
            </a:extLst>
          </p:cNvPr>
          <p:cNvCxnSpPr>
            <a:cxnSpLocks/>
          </p:cNvCxnSpPr>
          <p:nvPr/>
        </p:nvCxnSpPr>
        <p:spPr>
          <a:xfrm flipH="1" flipV="1">
            <a:off x="7970020" y="5823313"/>
            <a:ext cx="975677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AE7B33F-C609-4A92-B075-4F702B07DA4B}"/>
              </a:ext>
            </a:extLst>
          </p:cNvPr>
          <p:cNvCxnSpPr>
            <a:cxnSpLocks/>
          </p:cNvCxnSpPr>
          <p:nvPr/>
        </p:nvCxnSpPr>
        <p:spPr>
          <a:xfrm flipH="1" flipV="1">
            <a:off x="8962505" y="5805889"/>
            <a:ext cx="311984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5579C0B-AB0C-4127-AE82-CF60EB307EDE}"/>
              </a:ext>
            </a:extLst>
          </p:cNvPr>
          <p:cNvCxnSpPr>
            <a:cxnSpLocks/>
          </p:cNvCxnSpPr>
          <p:nvPr/>
        </p:nvCxnSpPr>
        <p:spPr>
          <a:xfrm flipV="1">
            <a:off x="9678750" y="5805889"/>
            <a:ext cx="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6D19CCE-DDD5-4535-B972-72D8F9529AB7}"/>
              </a:ext>
            </a:extLst>
          </p:cNvPr>
          <p:cNvCxnSpPr>
            <a:cxnSpLocks/>
          </p:cNvCxnSpPr>
          <p:nvPr/>
        </p:nvCxnSpPr>
        <p:spPr>
          <a:xfrm flipV="1">
            <a:off x="9921374" y="5823313"/>
            <a:ext cx="311231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D8DC89C-1472-418C-A1E1-BCA557F72BB2}"/>
              </a:ext>
            </a:extLst>
          </p:cNvPr>
          <p:cNvCxnSpPr>
            <a:cxnSpLocks/>
          </p:cNvCxnSpPr>
          <p:nvPr/>
        </p:nvCxnSpPr>
        <p:spPr>
          <a:xfrm flipV="1">
            <a:off x="10092069" y="5805889"/>
            <a:ext cx="956191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3CD471-71CF-4433-806D-E1C2F66A12ED}"/>
              </a:ext>
            </a:extLst>
          </p:cNvPr>
          <p:cNvCxnSpPr>
            <a:cxnSpLocks/>
          </p:cNvCxnSpPr>
          <p:nvPr/>
        </p:nvCxnSpPr>
        <p:spPr>
          <a:xfrm flipH="1" flipV="1">
            <a:off x="7115605" y="5715000"/>
            <a:ext cx="1177260" cy="5774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3C729B42-4891-4AC3-BB04-94B9C10C0129}"/>
              </a:ext>
            </a:extLst>
          </p:cNvPr>
          <p:cNvSpPr/>
          <p:nvPr/>
        </p:nvSpPr>
        <p:spPr>
          <a:xfrm>
            <a:off x="8648241" y="2456761"/>
            <a:ext cx="787881" cy="334912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18DB2C6-E910-4205-BC2C-C007F3FC9EB8}"/>
              </a:ext>
            </a:extLst>
          </p:cNvPr>
          <p:cNvSpPr txBox="1"/>
          <p:nvPr/>
        </p:nvSpPr>
        <p:spPr>
          <a:xfrm>
            <a:off x="8345914" y="2092039"/>
            <a:ext cx="1390928" cy="36933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55615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27E1-9207-4B50-A7A5-59DE4695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30" y="288129"/>
            <a:ext cx="6232689" cy="14885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https://en.wikipedia.org/wiki/Relational_database#RDBMS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F7FBB-934A-481B-B0A1-AC8EB0938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67" y="1915473"/>
            <a:ext cx="5279221" cy="1618824"/>
          </a:xfrm>
          <a:solidFill>
            <a:schemeClr val="bg1"/>
          </a:solidFill>
        </p:spPr>
        <p:txBody>
          <a:bodyPr anchor="ctr">
            <a:normAutofit fontScale="925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RDBMS</a:t>
            </a:r>
            <a:r>
              <a:rPr lang="en-US" sz="2400" dirty="0">
                <a:solidFill>
                  <a:schemeClr val="tx1"/>
                </a:solidFill>
              </a:rPr>
              <a:t> allows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to form </a:t>
            </a:r>
            <a:r>
              <a:rPr lang="en-US" sz="2400" b="1" i="1" dirty="0">
                <a:solidFill>
                  <a:schemeClr val="tx1"/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 with </a:t>
            </a:r>
            <a:r>
              <a:rPr lang="en-US" sz="2400" b="1" i="1" dirty="0">
                <a:solidFill>
                  <a:schemeClr val="tx1"/>
                </a:solidFill>
              </a:rPr>
              <a:t>relations</a:t>
            </a:r>
            <a:r>
              <a:rPr lang="en-US" sz="2400" dirty="0">
                <a:solidFill>
                  <a:schemeClr val="tx1"/>
                </a:solidFill>
              </a:rPr>
              <a:t> between them. You could ideally understand the architecture of a database just by looking at the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names.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0F286-D92A-4593-B3BA-24AFF55F3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64" y="3592937"/>
            <a:ext cx="4224528" cy="316591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pic>
        <p:nvPicPr>
          <p:cNvPr id="5" name="Picture 6" descr="Image result for database with grades">
            <a:extLst>
              <a:ext uri="{FF2B5EF4-FFF2-40B4-BE49-F238E27FC236}">
                <a16:creationId xmlns:a16="http://schemas.microsoft.com/office/drawing/2014/main" id="{0FF68081-B1B2-461C-BCCE-BDA465278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20" y="183435"/>
            <a:ext cx="4906913" cy="4391575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Image result for database with grades">
            <a:extLst>
              <a:ext uri="{FF2B5EF4-FFF2-40B4-BE49-F238E27FC236}">
                <a16:creationId xmlns:a16="http://schemas.microsoft.com/office/drawing/2014/main" id="{81CFB39C-025A-43C0-A4BD-33C7896F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880" y="4880472"/>
            <a:ext cx="5762953" cy="1872114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1E0545A-E82C-4A34-A91D-E250CC0EC6A9}"/>
              </a:ext>
            </a:extLst>
          </p:cNvPr>
          <p:cNvCxnSpPr>
            <a:cxnSpLocks/>
          </p:cNvCxnSpPr>
          <p:nvPr/>
        </p:nvCxnSpPr>
        <p:spPr>
          <a:xfrm flipV="1">
            <a:off x="6187809" y="2952520"/>
            <a:ext cx="0" cy="3139808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B8E86C-3A5C-4B62-B78F-FF18798E8682}"/>
              </a:ext>
            </a:extLst>
          </p:cNvPr>
          <p:cNvCxnSpPr/>
          <p:nvPr/>
        </p:nvCxnSpPr>
        <p:spPr>
          <a:xfrm flipV="1">
            <a:off x="6187809" y="2082188"/>
            <a:ext cx="932111" cy="870332"/>
          </a:xfrm>
          <a:prstGeom prst="straightConnector1">
            <a:avLst/>
          </a:prstGeom>
          <a:ln w="508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06DFC1E-9397-42C7-97E1-ED7ACEF1B96E}"/>
              </a:ext>
            </a:extLst>
          </p:cNvPr>
          <p:cNvSpPr/>
          <p:nvPr/>
        </p:nvSpPr>
        <p:spPr>
          <a:xfrm>
            <a:off x="7119920" y="1983036"/>
            <a:ext cx="4568975" cy="187287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9DC640-CACA-4A35-985C-349341182D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692" y="6057656"/>
            <a:ext cx="466790" cy="19052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4C5A5C4-4585-4BC2-BBA4-B922967B266C}"/>
              </a:ext>
            </a:extLst>
          </p:cNvPr>
          <p:cNvSpPr/>
          <p:nvPr/>
        </p:nvSpPr>
        <p:spPr>
          <a:xfrm>
            <a:off x="6263880" y="6092328"/>
            <a:ext cx="5762943" cy="155855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solidFill>
              <a:schemeClr val="accent2">
                <a:alpha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64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A875-D475-4919-AB13-DBAE86FC2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1360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 Constraints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https://www.tutorialspoint.com/dbms/relational_data_model.htm</a:t>
            </a:r>
            <a:endParaRPr 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0A3F47F-F12F-4341-9CA6-C74F159D1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329853"/>
              </p:ext>
            </p:extLst>
          </p:nvPr>
        </p:nvGraphicFramePr>
        <p:xfrm>
          <a:off x="1020983" y="2290219"/>
          <a:ext cx="1026814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7194">
                  <a:extLst>
                    <a:ext uri="{9D8B030D-6E8A-4147-A177-3AD203B41FA5}">
                      <a16:colId xmlns:a16="http://schemas.microsoft.com/office/drawing/2014/main" val="3051355572"/>
                    </a:ext>
                  </a:extLst>
                </a:gridCol>
                <a:gridCol w="2365587">
                  <a:extLst>
                    <a:ext uri="{9D8B030D-6E8A-4147-A177-3AD203B41FA5}">
                      <a16:colId xmlns:a16="http://schemas.microsoft.com/office/drawing/2014/main" val="399493339"/>
                    </a:ext>
                  </a:extLst>
                </a:gridCol>
                <a:gridCol w="4475367">
                  <a:extLst>
                    <a:ext uri="{9D8B030D-6E8A-4147-A177-3AD203B41FA5}">
                      <a16:colId xmlns:a16="http://schemas.microsoft.com/office/drawing/2014/main" val="2238086739"/>
                    </a:ext>
                  </a:extLst>
                </a:gridCol>
              </a:tblGrid>
              <a:tr h="692597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Key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Domain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Referential Integrity Constraints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05357"/>
                  </a:ext>
                </a:extLst>
              </a:tr>
              <a:tr h="2083223">
                <a:tc>
                  <a:txBody>
                    <a:bodyPr/>
                    <a:lstStyle/>
                    <a:p>
                      <a:pPr algn="l"/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Candidate Keys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must uniquely identify an entity.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Candidate Key 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can not have NULL values.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Every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attribute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must have a specific range of values.</a:t>
                      </a: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refers to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Primary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of a different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table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algn="l"/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If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tuple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has a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Foreign Key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, that </a:t>
                      </a:r>
                      <a:r>
                        <a:rPr lang="en-US" sz="2800" b="1" i="1" dirty="0">
                          <a:solidFill>
                            <a:schemeClr val="tx1"/>
                          </a:solidFill>
                        </a:rPr>
                        <a:t>PK</a:t>
                      </a:r>
                      <a:r>
                        <a:rPr lang="en-US" sz="2800" dirty="0">
                          <a:solidFill>
                            <a:schemeClr val="tx1"/>
                          </a:solidFill>
                        </a:rPr>
                        <a:t> must exist.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817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037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4EB59-719D-4518-9F96-AD60F6F9F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Anomalies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https://www.tutorialspoint.com/dbms/database_normalization.htm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E2639-8533-4CB7-A5FD-D50DF83F3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3086" y="1897381"/>
            <a:ext cx="9886788" cy="45148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If a Database has inconsistent data, it will incur </a:t>
            </a:r>
            <a:r>
              <a:rPr lang="en-US" sz="2400" b="1" i="1" dirty="0">
                <a:solidFill>
                  <a:schemeClr val="tx1"/>
                </a:solidFill>
              </a:rPr>
              <a:t>anomalies</a:t>
            </a:r>
            <a:r>
              <a:rPr lang="en-US" sz="2400" dirty="0">
                <a:solidFill>
                  <a:schemeClr val="tx1"/>
                </a:solidFill>
              </a:rPr>
              <a:t>. A DB with </a:t>
            </a:r>
            <a:r>
              <a:rPr lang="en-US" sz="2400" b="1" i="1" dirty="0">
                <a:solidFill>
                  <a:schemeClr val="tx1"/>
                </a:solidFill>
              </a:rPr>
              <a:t>anomalies</a:t>
            </a:r>
            <a:r>
              <a:rPr lang="en-US" sz="2400" dirty="0">
                <a:solidFill>
                  <a:schemeClr val="tx1"/>
                </a:solidFill>
              </a:rPr>
              <a:t> can give inconsistent data.</a:t>
            </a:r>
          </a:p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There are three types of anomalies: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Update anomaly </a:t>
            </a:r>
            <a:r>
              <a:rPr lang="en-US" sz="2000" dirty="0">
                <a:solidFill>
                  <a:schemeClr val="tx1"/>
                </a:solidFill>
              </a:rPr>
              <a:t>− If data items are not linked to each other properly, when one data item is updated, a few instances may get updated properly while a few others are left with old values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Deletion anomaly </a:t>
            </a:r>
            <a:r>
              <a:rPr lang="en-US" sz="2000" dirty="0">
                <a:solidFill>
                  <a:schemeClr val="tx1"/>
                </a:solidFill>
              </a:rPr>
              <a:t>− When a record is deleted but linked parts of it were left undeleted because of unawareness or when deletion deletes other data unintentionally.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b="1" i="1" dirty="0">
                <a:solidFill>
                  <a:schemeClr val="tx1"/>
                </a:solidFill>
              </a:rPr>
              <a:t>Insertion anomaly </a:t>
            </a:r>
            <a:r>
              <a:rPr lang="en-US" sz="2000" dirty="0">
                <a:solidFill>
                  <a:schemeClr val="tx1"/>
                </a:solidFill>
              </a:rPr>
              <a:t>− When data is inserted into a record that does not exist or cannot be inserted without an unrelated data.</a:t>
            </a:r>
          </a:p>
        </p:txBody>
      </p:sp>
    </p:spTree>
    <p:extLst>
      <p:ext uri="{BB962C8B-B14F-4D97-AF65-F5344CB8AC3E}">
        <p14:creationId xmlns:p14="http://schemas.microsoft.com/office/powerpoint/2010/main" val="2071157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668BA-5DA6-44AB-A1AA-14DA150E6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DataBase Platform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0E899-9273-449A-9C18-7F0B34C1B7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772" y="1901371"/>
            <a:ext cx="3115027" cy="4489753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There are many options when it comes to choosing your next Database.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C5847F-7A06-4424-8EE6-893E719FA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28" y="2108201"/>
            <a:ext cx="6408192" cy="4101526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738339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5799" y="-1"/>
            <a:ext cx="8849312" cy="5005365"/>
          </a:xfrm>
        </p:spPr>
        <p:txBody>
          <a:bodyPr anchor="ctr">
            <a:noAutofit/>
          </a:bodyPr>
          <a:lstStyle/>
          <a:p>
            <a:pPr lvl="0"/>
            <a:r>
              <a:rPr lang="en-US" sz="3600" i="1" dirty="0">
                <a:solidFill>
                  <a:schemeClr val="bg1"/>
                </a:solidFill>
              </a:rPr>
              <a:t>A Relational Database is made up of a collection of </a:t>
            </a:r>
            <a:r>
              <a:rPr lang="en-US" sz="3600" b="1" i="1" dirty="0">
                <a:solidFill>
                  <a:schemeClr val="bg1"/>
                </a:solidFill>
              </a:rPr>
              <a:t>tables</a:t>
            </a:r>
            <a:r>
              <a:rPr lang="en-US" sz="3600" i="1" dirty="0">
                <a:solidFill>
                  <a:schemeClr val="bg1"/>
                </a:solidFill>
              </a:rPr>
              <a:t> that each store a specific set of structured data. </a:t>
            </a:r>
            <a:br>
              <a:rPr lang="en-US" sz="3600" i="1" dirty="0">
                <a:solidFill>
                  <a:schemeClr val="bg1"/>
                </a:solidFill>
              </a:rPr>
            </a:br>
            <a:r>
              <a:rPr lang="en-US" sz="3600" i="1" dirty="0">
                <a:solidFill>
                  <a:schemeClr val="bg1"/>
                </a:solidFill>
              </a:rPr>
              <a:t>A table contains a collection of rows (</a:t>
            </a:r>
            <a:r>
              <a:rPr lang="en-US" sz="3600" b="1" i="1" dirty="0">
                <a:solidFill>
                  <a:schemeClr val="bg1"/>
                </a:solidFill>
              </a:rPr>
              <a:t>tuples</a:t>
            </a:r>
            <a:r>
              <a:rPr lang="en-US" sz="3600" i="1" dirty="0">
                <a:solidFill>
                  <a:schemeClr val="bg1"/>
                </a:solidFill>
              </a:rPr>
              <a:t>) and columns (</a:t>
            </a:r>
            <a:r>
              <a:rPr lang="en-US" sz="3600" b="1" i="1" dirty="0">
                <a:solidFill>
                  <a:schemeClr val="bg1"/>
                </a:solidFill>
              </a:rPr>
              <a:t>attributes</a:t>
            </a:r>
            <a:r>
              <a:rPr lang="en-US" sz="3600" i="1" dirty="0">
                <a:solidFill>
                  <a:schemeClr val="bg1"/>
                </a:solidFill>
              </a:rPr>
              <a:t>). Each column in the table stores a certain type of data.</a:t>
            </a:r>
            <a:endParaRPr lang="en-US" sz="1800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540" y="4953000"/>
            <a:ext cx="12192000" cy="1905000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hlinkClick r:id="rId2"/>
              </a:rPr>
              <a:t>https://docs.microsoft.com/en-us/sql/relational-databases/databases/databases?view=sql-server-ver15</a:t>
            </a:r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CA875-D475-4919-AB13-DBAE86FC2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Relational Database – Concepts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https://www.tutorialspoint.com/dbms/relational_data_model.htm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4D059-94A9-4C6C-9C0B-31D9B7C2F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8810"/>
            <a:ext cx="10058400" cy="4503007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Tables</a:t>
            </a:r>
            <a:r>
              <a:rPr lang="en-US" sz="2400" dirty="0">
                <a:solidFill>
                  <a:schemeClr val="tx1"/>
                </a:solidFill>
              </a:rPr>
              <a:t> − “relations” are saved in table format. This format stores the relation among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. A table has rows and columns, where rows represent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and columns represent </a:t>
            </a:r>
            <a:r>
              <a:rPr lang="en-US" sz="2400" b="1" i="1" dirty="0">
                <a:solidFill>
                  <a:schemeClr val="tx1"/>
                </a:solidFill>
              </a:rPr>
              <a:t>attributes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 − A single row of a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, which contains a single record for that </a:t>
            </a:r>
            <a:r>
              <a:rPr lang="en-US" sz="2400" b="1" i="1" dirty="0">
                <a:solidFill>
                  <a:schemeClr val="tx1"/>
                </a:solidFill>
              </a:rPr>
              <a:t>entity</a:t>
            </a:r>
            <a:r>
              <a:rPr lang="en-US" sz="2400" dirty="0">
                <a:solidFill>
                  <a:schemeClr val="tx1"/>
                </a:solidFill>
              </a:rPr>
              <a:t> is called a 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Relation schema </a:t>
            </a:r>
            <a:r>
              <a:rPr lang="en-US" sz="2400" dirty="0">
                <a:solidFill>
                  <a:schemeClr val="tx1"/>
                </a:solidFill>
              </a:rPr>
              <a:t>− A relation schema describes the relation name (table name), attributes, and their names.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Primary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− Each row has one (or more) attributes, chosen as </a:t>
            </a:r>
            <a:r>
              <a:rPr lang="en-US" sz="2400" b="1" i="1" dirty="0">
                <a:solidFill>
                  <a:schemeClr val="tx1"/>
                </a:solidFill>
              </a:rPr>
              <a:t>Primary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keys</a:t>
            </a:r>
            <a:r>
              <a:rPr lang="en-US" sz="2400" dirty="0">
                <a:solidFill>
                  <a:schemeClr val="tx1"/>
                </a:solidFill>
              </a:rPr>
              <a:t>. These identify the row in the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uniquely.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Composite Key</a:t>
            </a:r>
            <a:r>
              <a:rPr lang="en-US" sz="2400" u="sng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– Multiple </a:t>
            </a:r>
            <a:r>
              <a:rPr lang="en-US" sz="2400" b="1" i="1" dirty="0">
                <a:solidFill>
                  <a:schemeClr val="tx1"/>
                </a:solidFill>
              </a:rPr>
              <a:t>Candidate Keys </a:t>
            </a:r>
            <a:r>
              <a:rPr lang="en-US" sz="2400" dirty="0">
                <a:solidFill>
                  <a:schemeClr val="tx1"/>
                </a:solidFill>
              </a:rPr>
              <a:t>that together form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400" b="1" i="1" u="sng" dirty="0">
                <a:solidFill>
                  <a:schemeClr val="tx1"/>
                </a:solidFill>
              </a:rPr>
              <a:t>Index</a:t>
            </a:r>
            <a:r>
              <a:rPr lang="en-US" sz="2400" dirty="0">
                <a:solidFill>
                  <a:schemeClr val="tx1"/>
                </a:solidFill>
              </a:rPr>
              <a:t> – A unique number given to each </a:t>
            </a:r>
            <a:r>
              <a:rPr lang="en-US" sz="2400" b="1" i="1" dirty="0">
                <a:solidFill>
                  <a:schemeClr val="tx1"/>
                </a:solidFill>
              </a:rPr>
              <a:t>tuple</a:t>
            </a:r>
            <a:r>
              <a:rPr lang="en-US" sz="2400" dirty="0">
                <a:solidFill>
                  <a:schemeClr val="tx1"/>
                </a:solidFill>
              </a:rPr>
              <a:t> in a </a:t>
            </a:r>
            <a:r>
              <a:rPr lang="en-US" sz="2400" b="1" i="1" dirty="0">
                <a:solidFill>
                  <a:schemeClr val="tx1"/>
                </a:solidFill>
              </a:rPr>
              <a:t>table</a:t>
            </a:r>
            <a:r>
              <a:rPr lang="en-US" sz="2400" dirty="0">
                <a:solidFill>
                  <a:schemeClr val="tx1"/>
                </a:solidFill>
              </a:rPr>
              <a:t> to serve as the </a:t>
            </a:r>
            <a:r>
              <a:rPr lang="en-US" sz="2400" b="1" i="1" dirty="0">
                <a:solidFill>
                  <a:schemeClr val="tx1"/>
                </a:solidFill>
              </a:rPr>
              <a:t>Primary Key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283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2CA-4332-4255-A2F0-D1F1DAC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85832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RDBMS - Benefits</a:t>
            </a:r>
            <a:br>
              <a:rPr lang="en-US" sz="4000" dirty="0"/>
            </a:br>
            <a:r>
              <a:rPr lang="en-US" sz="1400" dirty="0">
                <a:hlinkClick r:id="rId2"/>
              </a:rPr>
              <a:t>https://www.tutorialspoint.com/dbms/dbms_overview.htm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955-A5F2-4F84-BFFF-93229206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05918"/>
            <a:ext cx="10085832" cy="4505899"/>
          </a:xfrm>
        </p:spPr>
        <p:txBody>
          <a:bodyPr anchor="ctr">
            <a:normAutofit/>
          </a:bodyPr>
          <a:lstStyle/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Relation-based tables</a:t>
            </a:r>
            <a:r>
              <a:rPr lang="en-US" dirty="0">
                <a:solidFill>
                  <a:schemeClr val="tx1"/>
                </a:solidFill>
              </a:rPr>
              <a:t> − A Relational DBMS allows tables to store related data in the form of </a:t>
            </a:r>
            <a:r>
              <a:rPr lang="en-US" b="1" i="1" dirty="0">
                <a:solidFill>
                  <a:schemeClr val="tx1"/>
                </a:solidFill>
              </a:rPr>
              <a:t>entities </a:t>
            </a:r>
            <a:r>
              <a:rPr lang="en-US" dirty="0">
                <a:solidFill>
                  <a:schemeClr val="tx1"/>
                </a:solidFill>
              </a:rPr>
              <a:t>that can be queried and combined.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Separation of the data (the state) and the application</a:t>
            </a:r>
            <a:r>
              <a:rPr lang="en-US" dirty="0">
                <a:solidFill>
                  <a:schemeClr val="tx1"/>
                </a:solidFill>
              </a:rPr>
              <a:t> − A database is logically separated from the data it holds. A database is an </a:t>
            </a:r>
            <a:r>
              <a:rPr lang="en-US" u="sng" dirty="0">
                <a:solidFill>
                  <a:schemeClr val="tx1"/>
                </a:solidFill>
              </a:rPr>
              <a:t>active</a:t>
            </a:r>
            <a:r>
              <a:rPr lang="en-US" dirty="0">
                <a:solidFill>
                  <a:schemeClr val="tx1"/>
                </a:solidFill>
              </a:rPr>
              <a:t> entity, whereas data on which the database works is said to be </a:t>
            </a:r>
            <a:r>
              <a:rPr lang="en-US" u="sng" dirty="0">
                <a:solidFill>
                  <a:schemeClr val="tx1"/>
                </a:solidFill>
              </a:rPr>
              <a:t>passive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Less redundancy</a:t>
            </a:r>
            <a:r>
              <a:rPr lang="en-US" dirty="0">
                <a:solidFill>
                  <a:schemeClr val="tx1"/>
                </a:solidFill>
              </a:rPr>
              <a:t> − DBMS follows rules of </a:t>
            </a:r>
            <a:r>
              <a:rPr lang="en-US" b="1" i="1" dirty="0">
                <a:solidFill>
                  <a:schemeClr val="tx1"/>
                </a:solidFill>
              </a:rPr>
              <a:t>Normalization</a:t>
            </a:r>
            <a:r>
              <a:rPr lang="en-US" dirty="0">
                <a:solidFill>
                  <a:schemeClr val="tx1"/>
                </a:solidFill>
              </a:rPr>
              <a:t>. Normalization splits a relation when any of its attributes has redundancy. 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 − Consistency is achieved where every relation in a database is </a:t>
            </a:r>
            <a:r>
              <a:rPr lang="en-US" b="1" i="1" dirty="0">
                <a:solidFill>
                  <a:schemeClr val="tx1"/>
                </a:solidFill>
              </a:rPr>
              <a:t>persisted</a:t>
            </a:r>
            <a:r>
              <a:rPr lang="en-US" dirty="0">
                <a:solidFill>
                  <a:schemeClr val="tx1"/>
                </a:solidFill>
              </a:rPr>
              <a:t>. </a:t>
            </a:r>
          </a:p>
          <a:p>
            <a:pPr>
              <a:spcBef>
                <a:spcPts val="0"/>
              </a:spcBef>
            </a:pPr>
            <a:r>
              <a:rPr lang="en-US" u="sng" dirty="0">
                <a:solidFill>
                  <a:schemeClr val="tx1"/>
                </a:solidFill>
              </a:rPr>
              <a:t>Query Language</a:t>
            </a:r>
            <a:r>
              <a:rPr lang="en-US" dirty="0">
                <a:solidFill>
                  <a:schemeClr val="tx1"/>
                </a:solidFill>
              </a:rPr>
              <a:t> − DBMS (or RDBMS) has a query language (usually </a:t>
            </a:r>
            <a:r>
              <a:rPr lang="en-US" b="1" i="1" dirty="0">
                <a:solidFill>
                  <a:schemeClr val="tx1"/>
                </a:solidFill>
              </a:rPr>
              <a:t>SQL</a:t>
            </a:r>
            <a:r>
              <a:rPr lang="en-US" dirty="0">
                <a:solidFill>
                  <a:schemeClr val="tx1"/>
                </a:solidFill>
              </a:rPr>
              <a:t>), which makes it more efficient to retrieve and manipulate data.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ACID Properties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− A DBMS follows the concepts of </a:t>
            </a:r>
            <a:r>
              <a:rPr lang="en-US" b="1" i="1" dirty="0">
                <a:solidFill>
                  <a:schemeClr val="tx1"/>
                </a:solidFill>
              </a:rPr>
              <a:t>Atomicity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Consistency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b="1" i="1" dirty="0">
                <a:solidFill>
                  <a:schemeClr val="tx1"/>
                </a:solidFill>
              </a:rPr>
              <a:t>Isolation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b="1" i="1" dirty="0">
                <a:solidFill>
                  <a:schemeClr val="tx1"/>
                </a:solidFill>
              </a:rPr>
              <a:t>Durability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>
              <a:spcBef>
                <a:spcPts val="0"/>
              </a:spcBef>
            </a:pPr>
            <a:r>
              <a:rPr lang="en-US" b="1" i="1" u="sng" dirty="0">
                <a:solidFill>
                  <a:schemeClr val="tx1"/>
                </a:solidFill>
              </a:rPr>
              <a:t>Isolation Levels</a:t>
            </a:r>
            <a:r>
              <a:rPr lang="en-US" b="1" i="1" dirty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− A DBMS supports a multi-user environment and applies restrictions on the access and manipulation of data in parallel.</a:t>
            </a:r>
          </a:p>
        </p:txBody>
      </p:sp>
    </p:spTree>
    <p:extLst>
      <p:ext uri="{BB962C8B-B14F-4D97-AF65-F5344CB8AC3E}">
        <p14:creationId xmlns:p14="http://schemas.microsoft.com/office/powerpoint/2010/main" val="846258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6ABC8FB-C496-49D4-97BD-6DCAB587C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898" y="2100778"/>
            <a:ext cx="6081311" cy="4560983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343238-1923-4D71-92AA-0384AB6A99A4}"/>
              </a:ext>
            </a:extLst>
          </p:cNvPr>
          <p:cNvSpPr/>
          <p:nvPr/>
        </p:nvSpPr>
        <p:spPr>
          <a:xfrm>
            <a:off x="6655179" y="2456761"/>
            <a:ext cx="694063" cy="3835668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3B7222-8E63-455E-AC40-D4285714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Databases – Instances/Users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https://docs.microsoft.com/en-us/sql/relational-databases/databases/databases?view=sql-server-ver15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F3D3E-B000-4198-AA09-33596B0C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405" y="1883886"/>
            <a:ext cx="4137298" cy="4560982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There are one or more </a:t>
            </a:r>
            <a:r>
              <a:rPr lang="en-US" sz="2800" b="1" i="1" dirty="0">
                <a:solidFill>
                  <a:schemeClr val="tx1"/>
                </a:solidFill>
              </a:rPr>
              <a:t>schemas</a:t>
            </a:r>
            <a:r>
              <a:rPr lang="en-US" sz="2800" dirty="0">
                <a:solidFill>
                  <a:schemeClr val="tx1"/>
                </a:solidFill>
              </a:rPr>
              <a:t> within a database.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Within each </a:t>
            </a:r>
            <a:r>
              <a:rPr lang="en-US" sz="2800" b="1" dirty="0">
                <a:solidFill>
                  <a:schemeClr val="tx1"/>
                </a:solidFill>
              </a:rPr>
              <a:t>schema</a:t>
            </a:r>
            <a:r>
              <a:rPr lang="en-US" sz="2800" dirty="0">
                <a:solidFill>
                  <a:schemeClr val="tx1"/>
                </a:solidFill>
              </a:rPr>
              <a:t> there are database objects such as </a:t>
            </a:r>
            <a:r>
              <a:rPr lang="en-US" sz="2800" b="1" i="1" dirty="0">
                <a:solidFill>
                  <a:schemeClr val="tx1"/>
                </a:solidFill>
              </a:rPr>
              <a:t>tables</a:t>
            </a:r>
            <a:r>
              <a:rPr lang="en-US" sz="2800" dirty="0">
                <a:solidFill>
                  <a:schemeClr val="tx1"/>
                </a:solidFill>
              </a:rPr>
              <a:t> and </a:t>
            </a:r>
            <a:r>
              <a:rPr lang="en-US" sz="2800" b="1" i="1" dirty="0">
                <a:solidFill>
                  <a:schemeClr val="tx1"/>
                </a:solidFill>
              </a:rPr>
              <a:t>views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This is a </a:t>
            </a:r>
            <a:r>
              <a:rPr lang="en-US" sz="2800" b="1" i="1" dirty="0">
                <a:solidFill>
                  <a:schemeClr val="tx1"/>
                </a:solidFill>
              </a:rPr>
              <a:t>table</a:t>
            </a:r>
            <a:r>
              <a:rPr lang="en-US" sz="2800" dirty="0">
                <a:solidFill>
                  <a:schemeClr val="tx1"/>
                </a:solidFill>
              </a:rPr>
              <a:t>. </a:t>
            </a: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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A3ADCB-2350-4EFC-A56A-F2968D471BA7}"/>
              </a:ext>
            </a:extLst>
          </p:cNvPr>
          <p:cNvSpPr txBox="1"/>
          <p:nvPr/>
        </p:nvSpPr>
        <p:spPr>
          <a:xfrm>
            <a:off x="6306312" y="6292429"/>
            <a:ext cx="1505212" cy="369332"/>
          </a:xfrm>
          <a:prstGeom prst="rect">
            <a:avLst/>
          </a:prstGeom>
          <a:solidFill>
            <a:schemeClr val="accent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Primary Key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6E9F5B2-512A-4243-AFD1-77C397700A6E}"/>
              </a:ext>
            </a:extLst>
          </p:cNvPr>
          <p:cNvCxnSpPr/>
          <p:nvPr/>
        </p:nvCxnSpPr>
        <p:spPr>
          <a:xfrm flipV="1">
            <a:off x="7040770" y="5805889"/>
            <a:ext cx="0" cy="45169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C9BBEA9F-A32D-4CF6-9E52-2C32B40F7821}"/>
              </a:ext>
            </a:extLst>
          </p:cNvPr>
          <p:cNvSpPr/>
          <p:nvPr/>
        </p:nvSpPr>
        <p:spPr>
          <a:xfrm>
            <a:off x="4553714" y="2842352"/>
            <a:ext cx="7002978" cy="586648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65460E6-180D-42C4-9D5A-7FD3B93B883B}"/>
              </a:ext>
            </a:extLst>
          </p:cNvPr>
          <p:cNvCxnSpPr>
            <a:cxnSpLocks/>
          </p:cNvCxnSpPr>
          <p:nvPr/>
        </p:nvCxnSpPr>
        <p:spPr>
          <a:xfrm flipH="1" flipV="1">
            <a:off x="7970021" y="5823313"/>
            <a:ext cx="872227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24B577-C2E3-41A7-AFE5-F9D536AD1AA1}"/>
              </a:ext>
            </a:extLst>
          </p:cNvPr>
          <p:cNvCxnSpPr>
            <a:cxnSpLocks/>
          </p:cNvCxnSpPr>
          <p:nvPr/>
        </p:nvCxnSpPr>
        <p:spPr>
          <a:xfrm flipH="1" flipV="1">
            <a:off x="8962505" y="5805889"/>
            <a:ext cx="311984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8B088B-4F71-46C9-AE7C-07962A54C377}"/>
              </a:ext>
            </a:extLst>
          </p:cNvPr>
          <p:cNvCxnSpPr>
            <a:cxnSpLocks/>
          </p:cNvCxnSpPr>
          <p:nvPr/>
        </p:nvCxnSpPr>
        <p:spPr>
          <a:xfrm flipV="1">
            <a:off x="9678750" y="5805889"/>
            <a:ext cx="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6343E80-5722-4E69-9210-94B5E76B3B53}"/>
              </a:ext>
            </a:extLst>
          </p:cNvPr>
          <p:cNvCxnSpPr>
            <a:cxnSpLocks/>
          </p:cNvCxnSpPr>
          <p:nvPr/>
        </p:nvCxnSpPr>
        <p:spPr>
          <a:xfrm flipV="1">
            <a:off x="10131552" y="5823313"/>
            <a:ext cx="101053" cy="469116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3CD4E0-7D85-4370-A48A-7A79C045FEE5}"/>
              </a:ext>
            </a:extLst>
          </p:cNvPr>
          <p:cNvCxnSpPr>
            <a:cxnSpLocks/>
          </p:cNvCxnSpPr>
          <p:nvPr/>
        </p:nvCxnSpPr>
        <p:spPr>
          <a:xfrm flipV="1">
            <a:off x="10607040" y="5805889"/>
            <a:ext cx="441220" cy="486540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30B8AD2-6455-43B2-96F6-3DA3EA2A30EC}"/>
              </a:ext>
            </a:extLst>
          </p:cNvPr>
          <p:cNvSpPr/>
          <p:nvPr/>
        </p:nvSpPr>
        <p:spPr>
          <a:xfrm>
            <a:off x="8648241" y="2456761"/>
            <a:ext cx="787881" cy="3349128"/>
          </a:xfrm>
          <a:prstGeom prst="rect">
            <a:avLst/>
          </a:prstGeom>
          <a:solidFill>
            <a:srgbClr val="00B0F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AC9B2E4-AC19-4884-AA28-678F1A16DD86}"/>
              </a:ext>
            </a:extLst>
          </p:cNvPr>
          <p:cNvSpPr txBox="1"/>
          <p:nvPr/>
        </p:nvSpPr>
        <p:spPr>
          <a:xfrm>
            <a:off x="8345914" y="2092039"/>
            <a:ext cx="1390928" cy="369332"/>
          </a:xfrm>
          <a:prstGeom prst="rect">
            <a:avLst/>
          </a:prstGeom>
          <a:solidFill>
            <a:srgbClr val="00B0F0">
              <a:alpha val="40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Foreign Key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42C05-3DEB-4A64-9446-BE178A6690AD}"/>
              </a:ext>
            </a:extLst>
          </p:cNvPr>
          <p:cNvSpPr txBox="1"/>
          <p:nvPr/>
        </p:nvSpPr>
        <p:spPr>
          <a:xfrm>
            <a:off x="4578388" y="2812510"/>
            <a:ext cx="2076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 row(Tuple) makes up an entity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B347E7-2F7A-4633-9FFA-23B2FF996BE2}"/>
              </a:ext>
            </a:extLst>
          </p:cNvPr>
          <p:cNvSpPr txBox="1"/>
          <p:nvPr/>
        </p:nvSpPr>
        <p:spPr>
          <a:xfrm>
            <a:off x="8292864" y="6292429"/>
            <a:ext cx="2926818" cy="369332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Attributes / Candidate Keys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C80A826-7756-40A5-AD87-2FD48103F736}"/>
              </a:ext>
            </a:extLst>
          </p:cNvPr>
          <p:cNvCxnSpPr>
            <a:cxnSpLocks/>
          </p:cNvCxnSpPr>
          <p:nvPr/>
        </p:nvCxnSpPr>
        <p:spPr>
          <a:xfrm flipH="1" flipV="1">
            <a:off x="7115605" y="5715000"/>
            <a:ext cx="1177260" cy="577429"/>
          </a:xfrm>
          <a:prstGeom prst="straightConnector1">
            <a:avLst/>
          </a:prstGeom>
          <a:ln w="28575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3125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E2CA-4332-4255-A2F0-D1F1DACFE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31864" cy="1450757"/>
          </a:xfrm>
        </p:spPr>
        <p:txBody>
          <a:bodyPr>
            <a:normAutofit fontScale="90000"/>
          </a:bodyPr>
          <a:lstStyle/>
          <a:p>
            <a:r>
              <a:rPr lang="en-US" sz="4900" dirty="0">
                <a:solidFill>
                  <a:schemeClr val="tx1"/>
                </a:solidFill>
              </a:rPr>
              <a:t>Database Management System (DBMS)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1600" dirty="0">
                <a:hlinkClick r:id="rId2"/>
              </a:rPr>
              <a:t>https://www.tutorialspoint.com/dbms/dbms_overview.htm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61955-A5F2-4F84-BFFF-932292060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096" y="1905919"/>
            <a:ext cx="10884666" cy="1338411"/>
          </a:xfrm>
        </p:spPr>
        <p:txBody>
          <a:bodyPr anchor="ctr">
            <a:normAutofit fontScale="92500"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Data is a collection of facts and figures that can be processed to produce information.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Database is a collection of data that is related by its characteristics.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 Database Management System (</a:t>
            </a:r>
            <a:r>
              <a:rPr lang="en-US" sz="2400" i="1" dirty="0">
                <a:solidFill>
                  <a:schemeClr val="tx1"/>
                </a:solidFill>
              </a:rPr>
              <a:t>DBMS)</a:t>
            </a:r>
            <a:r>
              <a:rPr lang="en-US" sz="2400" b="1" i="1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stores data so it’s easy to insert and retrieve.</a:t>
            </a:r>
          </a:p>
        </p:txBody>
      </p:sp>
      <p:pic>
        <p:nvPicPr>
          <p:cNvPr id="29" name="Picture 8" descr="Image result for database with grades">
            <a:extLst>
              <a:ext uri="{FF2B5EF4-FFF2-40B4-BE49-F238E27FC236}">
                <a16:creationId xmlns:a16="http://schemas.microsoft.com/office/drawing/2014/main" id="{263AE82C-B2E2-4698-B555-1C0191AE8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2"/>
          <a:stretch/>
        </p:blipFill>
        <p:spPr bwMode="auto">
          <a:xfrm>
            <a:off x="3867911" y="3244334"/>
            <a:ext cx="8213786" cy="3508253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B0420E8-64B2-42FA-8FDA-A79346579570}"/>
              </a:ext>
            </a:extLst>
          </p:cNvPr>
          <p:cNvSpPr/>
          <p:nvPr/>
        </p:nvSpPr>
        <p:spPr>
          <a:xfrm>
            <a:off x="3867911" y="3244334"/>
            <a:ext cx="1879821" cy="3508253"/>
          </a:xfrm>
          <a:prstGeom prst="rect">
            <a:avLst/>
          </a:prstGeom>
          <a:solidFill>
            <a:schemeClr val="accent2">
              <a:alpha val="21000"/>
            </a:schemeClr>
          </a:solidFill>
          <a:ln w="25400"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BFBA02-604F-4EEC-96F6-8D1BDA5B1715}"/>
              </a:ext>
            </a:extLst>
          </p:cNvPr>
          <p:cNvSpPr txBox="1"/>
          <p:nvPr/>
        </p:nvSpPr>
        <p:spPr>
          <a:xfrm>
            <a:off x="1023582" y="5666112"/>
            <a:ext cx="2367604" cy="646331"/>
          </a:xfrm>
          <a:prstGeom prst="rect">
            <a:avLst/>
          </a:prstGeom>
          <a:solidFill>
            <a:schemeClr val="accent2">
              <a:alpha val="40000"/>
            </a:schemeClr>
          </a:solidFill>
          <a:ln w="25400">
            <a:solidFill>
              <a:schemeClr val="accent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/>
              <a:t>Primary Key</a:t>
            </a:r>
          </a:p>
          <a:p>
            <a:pPr algn="ctr"/>
            <a:r>
              <a:rPr lang="en-US" dirty="0"/>
              <a:t>*Not a good example!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BCFE94D-0635-4DA3-ABAC-B6E12C470409}"/>
              </a:ext>
            </a:extLst>
          </p:cNvPr>
          <p:cNvCxnSpPr>
            <a:cxnSpLocks/>
            <a:stCxn id="25" idx="3"/>
          </p:cNvCxnSpPr>
          <p:nvPr/>
        </p:nvCxnSpPr>
        <p:spPr>
          <a:xfrm>
            <a:off x="3391186" y="5989278"/>
            <a:ext cx="490978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2800326D-3E23-4AFE-9AE1-66AC965B9021}"/>
              </a:ext>
            </a:extLst>
          </p:cNvPr>
          <p:cNvSpPr/>
          <p:nvPr/>
        </p:nvSpPr>
        <p:spPr>
          <a:xfrm>
            <a:off x="716096" y="3627746"/>
            <a:ext cx="3000644" cy="1955413"/>
          </a:xfrm>
          <a:prstGeom prst="rect">
            <a:avLst/>
          </a:prstGeom>
          <a:solidFill>
            <a:schemeClr val="accent2">
              <a:alpha val="40000"/>
            </a:schemeClr>
          </a:solidFill>
          <a:ln w="25400">
            <a:solidFill>
              <a:schemeClr val="accent2"/>
            </a:solidFill>
          </a:ln>
        </p:spPr>
        <p:txBody>
          <a:bodyPr wrap="square" anchor="ctr">
            <a:normAutofit fontScale="92500"/>
          </a:bodyPr>
          <a:lstStyle/>
          <a:p>
            <a:pPr algn="ctr"/>
            <a:r>
              <a:rPr lang="en-US" sz="2400" dirty="0"/>
              <a:t>If you have the grades of all students, you can easily extrapolate average grades, highest grades, GPA, etc.</a:t>
            </a:r>
          </a:p>
        </p:txBody>
      </p:sp>
    </p:spTree>
    <p:extLst>
      <p:ext uri="{BB962C8B-B14F-4D97-AF65-F5344CB8AC3E}">
        <p14:creationId xmlns:p14="http://schemas.microsoft.com/office/powerpoint/2010/main" val="15044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DF3F-5A09-4C23-A722-EE14CE0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Schema Diagram</a:t>
            </a:r>
            <a:br>
              <a:rPr lang="en-US" dirty="0"/>
            </a:br>
            <a:r>
              <a:rPr lang="en-US" sz="1400" dirty="0">
                <a:hlinkClick r:id="rId2"/>
              </a:rPr>
              <a:t>https://www.tutorialspoint.com/dbms/dbms_data_schemas.htm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https://en.wikipedia.org/wiki/Data_modeling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625-6686-4DCD-A3AA-303ED703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901"/>
            <a:ext cx="5215385" cy="452793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 database </a:t>
            </a:r>
            <a:r>
              <a:rPr lang="en-US" sz="2400" b="1" i="1" dirty="0">
                <a:solidFill>
                  <a:schemeClr val="tx1"/>
                </a:solidFill>
              </a:rPr>
              <a:t>schema</a:t>
            </a:r>
            <a:r>
              <a:rPr lang="en-US" sz="2400" dirty="0">
                <a:solidFill>
                  <a:schemeClr val="tx1"/>
                </a:solidFill>
              </a:rPr>
              <a:t> is the skeleton structure that represents the logical view of the entire database. It defines how the data is organized and the </a:t>
            </a:r>
            <a:r>
              <a:rPr lang="en-US" sz="2400" b="1" i="1" dirty="0">
                <a:solidFill>
                  <a:schemeClr val="tx1"/>
                </a:solidFill>
              </a:rPr>
              <a:t>relations</a:t>
            </a:r>
            <a:r>
              <a:rPr lang="en-US" sz="2400" dirty="0">
                <a:solidFill>
                  <a:schemeClr val="tx1"/>
                </a:solidFill>
              </a:rPr>
              <a:t> among them.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It displays all the </a:t>
            </a:r>
            <a:r>
              <a:rPr lang="en-US" sz="2400" b="1" i="1" dirty="0">
                <a:solidFill>
                  <a:schemeClr val="tx1"/>
                </a:solidFill>
              </a:rPr>
              <a:t>constraints</a:t>
            </a:r>
            <a:r>
              <a:rPr lang="en-US" sz="2400" dirty="0">
                <a:solidFill>
                  <a:schemeClr val="tx1"/>
                </a:solidFill>
              </a:rPr>
              <a:t> that are to be applied on the data.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A </a:t>
            </a:r>
            <a:r>
              <a:rPr lang="en-US" sz="2400" b="1" i="1" dirty="0">
                <a:solidFill>
                  <a:schemeClr val="tx1"/>
                </a:solidFill>
              </a:rPr>
              <a:t>schema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i="1" dirty="0">
                <a:solidFill>
                  <a:schemeClr val="tx1"/>
                </a:solidFill>
              </a:rPr>
              <a:t>diagram </a:t>
            </a:r>
            <a:r>
              <a:rPr lang="en-US" sz="2400" dirty="0">
                <a:solidFill>
                  <a:schemeClr val="tx1"/>
                </a:solidFill>
              </a:rPr>
              <a:t>contains a descriptive detail of the database.</a:t>
            </a:r>
          </a:p>
        </p:txBody>
      </p:sp>
      <p:pic>
        <p:nvPicPr>
          <p:cNvPr id="2050" name="Picture 2" descr="Image result for database schema">
            <a:extLst>
              <a:ext uri="{FF2B5EF4-FFF2-40B4-BE49-F238E27FC236}">
                <a16:creationId xmlns:a16="http://schemas.microsoft.com/office/drawing/2014/main" id="{A5FEAB4E-C8CE-4645-B130-74F53D740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8853" y="2149858"/>
            <a:ext cx="5260761" cy="4646021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393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4DF3F-5A09-4C23-A722-EE14CE00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Database Schema Diagram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https://www.tutorialspoint.com/dbms/dbms_data_schemas.htm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https://en.wikipedia.org/wiki/Data_modeling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E625-6686-4DCD-A3AA-303ED7034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94901"/>
            <a:ext cx="4055429" cy="452793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 Color means FK</a:t>
            </a:r>
          </a:p>
          <a:p>
            <a:r>
              <a:rPr lang="en-US" sz="2400" dirty="0">
                <a:solidFill>
                  <a:schemeClr val="tx1"/>
                </a:solidFill>
              </a:rPr>
              <a:t>Solid Shape == NOT NULL Constraint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Empty Color Outline == NULL</a:t>
            </a:r>
          </a:p>
          <a:p>
            <a:r>
              <a:rPr lang="en-US" sz="2400" dirty="0">
                <a:solidFill>
                  <a:schemeClr val="tx1"/>
                </a:solidFill>
              </a:rPr>
              <a:t>Golden key == PK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Red Key == FK (also a PK in another table).</a:t>
            </a:r>
          </a:p>
          <a:p>
            <a:r>
              <a:rPr lang="en-US" sz="2400" dirty="0">
                <a:solidFill>
                  <a:schemeClr val="tx1"/>
                </a:solidFill>
              </a:rPr>
              <a:t>Blue Diamond == NOT NULL Constraint</a:t>
            </a:r>
          </a:p>
          <a:p>
            <a:r>
              <a:rPr lang="en-US" sz="2400" dirty="0">
                <a:solidFill>
                  <a:schemeClr val="tx1"/>
                </a:solidFill>
              </a:rPr>
              <a:t>Red Diamond == NOT NULL and is a FK.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507CC-711E-487C-BF65-23C68134E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115" y="2047873"/>
            <a:ext cx="6656604" cy="4647275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  <p:pic>
        <p:nvPicPr>
          <p:cNvPr id="6" name="Graphic 5" descr="Key">
            <a:extLst>
              <a:ext uri="{FF2B5EF4-FFF2-40B4-BE49-F238E27FC236}">
                <a16:creationId xmlns:a16="http://schemas.microsoft.com/office/drawing/2014/main" id="{C67D57CC-FEBE-4A87-A846-4EDBFFFEF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682202" y="4304273"/>
            <a:ext cx="499956" cy="49995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5F14B7-B2D8-487B-8770-51C56B5725FB}"/>
              </a:ext>
            </a:extLst>
          </p:cNvPr>
          <p:cNvSpPr/>
          <p:nvPr/>
        </p:nvSpPr>
        <p:spPr>
          <a:xfrm rot="2743138">
            <a:off x="853539" y="3409699"/>
            <a:ext cx="201395" cy="203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43D19D-EAAE-4ADB-A132-941D0084A9A8}"/>
              </a:ext>
            </a:extLst>
          </p:cNvPr>
          <p:cNvSpPr/>
          <p:nvPr/>
        </p:nvSpPr>
        <p:spPr>
          <a:xfrm rot="2743138">
            <a:off x="831483" y="4963466"/>
            <a:ext cx="201395" cy="203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27AD3-B88D-426E-8215-32E1BAF8AF7A}"/>
              </a:ext>
            </a:extLst>
          </p:cNvPr>
          <p:cNvSpPr/>
          <p:nvPr/>
        </p:nvSpPr>
        <p:spPr>
          <a:xfrm rot="2743138">
            <a:off x="834521" y="5804637"/>
            <a:ext cx="201395" cy="203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54DB5AB-CE14-4B54-9B77-65952F7908C5}"/>
              </a:ext>
            </a:extLst>
          </p:cNvPr>
          <p:cNvSpPr/>
          <p:nvPr/>
        </p:nvSpPr>
        <p:spPr>
          <a:xfrm rot="2743138">
            <a:off x="502957" y="3409700"/>
            <a:ext cx="201395" cy="203200"/>
          </a:xfrm>
          <a:prstGeom prst="rect">
            <a:avLst/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BE52C4-D3A9-4214-85B1-DB056DD634AB}"/>
              </a:ext>
            </a:extLst>
          </p:cNvPr>
          <p:cNvSpPr/>
          <p:nvPr/>
        </p:nvSpPr>
        <p:spPr>
          <a:xfrm rot="2743138">
            <a:off x="885226" y="2521113"/>
            <a:ext cx="201395" cy="2032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65D23D-DA95-497C-87D3-0DEDF0491517}"/>
              </a:ext>
            </a:extLst>
          </p:cNvPr>
          <p:cNvSpPr/>
          <p:nvPr/>
        </p:nvSpPr>
        <p:spPr>
          <a:xfrm rot="2743138">
            <a:off x="534644" y="2521112"/>
            <a:ext cx="201395" cy="2032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9E2776-F05E-4F8C-B152-E050BC26D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02435" y="3783968"/>
            <a:ext cx="259490" cy="42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72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262FA-5DCB-466C-B4E4-18DDFA132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654453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Entity-Relationship Models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https://www.tutorialspoint.com/dbms/dbms_data_models.htm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https://en.wikipedia.org/wiki/Data_modeling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F58D6-8818-48D0-A10C-1FA162FA5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908851"/>
            <a:ext cx="10135539" cy="2530668"/>
          </a:xfrm>
        </p:spPr>
        <p:txBody>
          <a:bodyPr anchor="ctr">
            <a:normAutofit fontScale="92500" lnSpcReduction="10000"/>
          </a:bodyPr>
          <a:lstStyle/>
          <a:p>
            <a:pPr>
              <a:spcBef>
                <a:spcPts val="0"/>
              </a:spcBef>
            </a:pP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define the structure of a database. </a:t>
            </a: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are </a:t>
            </a:r>
            <a:r>
              <a:rPr lang="en-US" sz="2400" b="1" i="1" dirty="0">
                <a:solidFill>
                  <a:schemeClr val="tx1"/>
                </a:solidFill>
              </a:rPr>
              <a:t>entities</a:t>
            </a:r>
            <a:r>
              <a:rPr lang="en-US" sz="2400" dirty="0">
                <a:solidFill>
                  <a:schemeClr val="tx1"/>
                </a:solidFill>
              </a:rPr>
              <a:t> that abstract the data from a </a:t>
            </a:r>
            <a:r>
              <a:rPr lang="en-US" sz="2400" b="1" i="1" dirty="0">
                <a:solidFill>
                  <a:schemeClr val="tx1"/>
                </a:solidFill>
              </a:rPr>
              <a:t>DBMS </a:t>
            </a:r>
            <a:r>
              <a:rPr lang="en-US" sz="2400" dirty="0">
                <a:solidFill>
                  <a:schemeClr val="tx1"/>
                </a:solidFill>
              </a:rPr>
              <a:t>into a more human readable format. </a:t>
            </a:r>
            <a:r>
              <a:rPr lang="en-US" sz="2400" b="1" i="1" dirty="0">
                <a:solidFill>
                  <a:schemeClr val="tx1"/>
                </a:solidFill>
              </a:rPr>
              <a:t>Data models </a:t>
            </a:r>
            <a:r>
              <a:rPr lang="en-US" sz="2400" dirty="0">
                <a:solidFill>
                  <a:schemeClr val="tx1"/>
                </a:solidFill>
              </a:rPr>
              <a:t>define how data is connected to each other and how they are processed and stored inside the database.</a:t>
            </a:r>
          </a:p>
          <a:p>
            <a:pPr>
              <a:spcBef>
                <a:spcPts val="0"/>
              </a:spcBef>
            </a:pPr>
            <a:r>
              <a:rPr lang="en-US" sz="2400" dirty="0">
                <a:solidFill>
                  <a:schemeClr val="tx1"/>
                </a:solidFill>
              </a:rPr>
              <a:t>An </a:t>
            </a:r>
            <a:r>
              <a:rPr lang="en-US" sz="2400" b="1" i="1" dirty="0">
                <a:solidFill>
                  <a:schemeClr val="tx1"/>
                </a:solidFill>
              </a:rPr>
              <a:t>Entity-Relationship (ER) Model</a:t>
            </a:r>
            <a:r>
              <a:rPr lang="en-US" sz="2400" dirty="0">
                <a:solidFill>
                  <a:schemeClr val="tx1"/>
                </a:solidFill>
              </a:rPr>
              <a:t> is based on the notion of real-world entities and the relationships between them. An </a:t>
            </a:r>
            <a:r>
              <a:rPr lang="en-US" sz="2400" b="1" i="1" dirty="0">
                <a:solidFill>
                  <a:schemeClr val="tx1"/>
                </a:solidFill>
              </a:rPr>
              <a:t>ER Model</a:t>
            </a:r>
            <a:r>
              <a:rPr lang="en-US" sz="2400" dirty="0">
                <a:solidFill>
                  <a:schemeClr val="tx1"/>
                </a:solidFill>
              </a:rPr>
              <a:t> is used for the </a:t>
            </a:r>
            <a:r>
              <a:rPr lang="en-US" sz="2400" u="sng" dirty="0">
                <a:solidFill>
                  <a:schemeClr val="tx1"/>
                </a:solidFill>
              </a:rPr>
              <a:t>conceptual design</a:t>
            </a:r>
            <a:r>
              <a:rPr lang="en-US" sz="2400" dirty="0">
                <a:solidFill>
                  <a:schemeClr val="tx1"/>
                </a:solidFill>
              </a:rPr>
              <a:t> of a database.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592DFB-226B-4D4E-8383-FD46E2098A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4936" y="4439519"/>
            <a:ext cx="7882128" cy="220313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46417342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{BC500921-80C8-4ECC-87E5-7142FC3E7599}tf56160789</Template>
  <TotalTime>0</TotalTime>
  <Words>1760</Words>
  <Application>Microsoft Office PowerPoint</Application>
  <PresentationFormat>Widescreen</PresentationFormat>
  <Paragraphs>105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Bookman Old Style</vt:lpstr>
      <vt:lpstr>Calibri</vt:lpstr>
      <vt:lpstr>Franklin Gothic Book</vt:lpstr>
      <vt:lpstr>Lora</vt:lpstr>
      <vt:lpstr>1_RetrospectVTI</vt:lpstr>
      <vt:lpstr>Relational Db Structure / Anomalies</vt:lpstr>
      <vt:lpstr>A Relational Database is made up of a collection of tables that each store a specific set of structured data.  A table contains a collection of rows (tuples) and columns (attributes). Each column in the table stores a certain type of data.</vt:lpstr>
      <vt:lpstr>Relational Database – Concepts https://www.tutorialspoint.com/dbms/relational_data_model.htm</vt:lpstr>
      <vt:lpstr>RDBMS - Benefits https://www.tutorialspoint.com/dbms/dbms_overview.htm</vt:lpstr>
      <vt:lpstr>Databases – Instances/Users https://docs.microsoft.com/en-us/sql/relational-databases/databases/databases?view=sql-server-ver15</vt:lpstr>
      <vt:lpstr>Database Management System (DBMS) https://www.tutorialspoint.com/dbms/dbms_overview.htm</vt:lpstr>
      <vt:lpstr>Database Schema Diagram https://www.tutorialspoint.com/dbms/dbms_data_schemas.htm https://en.wikipedia.org/wiki/Data_modeling</vt:lpstr>
      <vt:lpstr>Database Schema Diagram https://www.tutorialspoint.com/dbms/dbms_data_schemas.htm https://en.wikipedia.org/wiki/Data_modeling</vt:lpstr>
      <vt:lpstr>Entity-Relationship Models https://www.tutorialspoint.com/dbms/dbms_data_models.htm https://en.wikipedia.org/wiki/Data_modeling</vt:lpstr>
      <vt:lpstr>Entity-Relationship Models https://www.tutorialspoint.com/dbms/dbms_data_models.htm https://en.wikipedia.org/wiki/Data_modeling</vt:lpstr>
      <vt:lpstr>Relational Database – Relationships https://www.tutorialspoint.com/dbms/er_model_basic_concepts.htm</vt:lpstr>
      <vt:lpstr>Cardinality vs Multiplicity https://martinfowler.com/bliki/MultiplicityNotCardinality.html https://www.tutorialspoint.com/dbms/er_model_basic_concepts.htm</vt:lpstr>
      <vt:lpstr>Primary and Candidate Keys https://www.tutorialspoint.com/dbms/er_model_basic_concepts.htm https://docs.microsoft.com/en-us/ef/core/modeling/keys?tabs=data-annotations</vt:lpstr>
      <vt:lpstr>Relational Database https://en.wikipedia.org/wiki/Relational_database#RDBMS</vt:lpstr>
      <vt:lpstr>Relational Database Constraints https://www.tutorialspoint.com/dbms/relational_data_model.htm</vt:lpstr>
      <vt:lpstr>Databases – Anomalies https://www.tutorialspoint.com/dbms/database_normalization.htm</vt:lpstr>
      <vt:lpstr>DataBase Platform Options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2020-03-14T23:53:43Z</dcterms:created>
  <dcterms:modified xsi:type="dcterms:W3CDTF">2023-05-17T15:51:49Z</dcterms:modified>
</cp:coreProperties>
</file>